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7"/>
  </p:notesMasterIdLst>
  <p:handoutMasterIdLst>
    <p:handoutMasterId r:id="rId38"/>
  </p:handoutMasterIdLst>
  <p:sldIdLst>
    <p:sldId id="256" r:id="rId2"/>
    <p:sldId id="258" r:id="rId3"/>
    <p:sldId id="257" r:id="rId4"/>
    <p:sldId id="364" r:id="rId5"/>
    <p:sldId id="337" r:id="rId6"/>
    <p:sldId id="365" r:id="rId7"/>
    <p:sldId id="361" r:id="rId8"/>
    <p:sldId id="352" r:id="rId9"/>
    <p:sldId id="362" r:id="rId10"/>
    <p:sldId id="329" r:id="rId11"/>
    <p:sldId id="336" r:id="rId12"/>
    <p:sldId id="330" r:id="rId13"/>
    <p:sldId id="338" r:id="rId14"/>
    <p:sldId id="340" r:id="rId15"/>
    <p:sldId id="341" r:id="rId16"/>
    <p:sldId id="339" r:id="rId17"/>
    <p:sldId id="342" r:id="rId18"/>
    <p:sldId id="331" r:id="rId19"/>
    <p:sldId id="354" r:id="rId20"/>
    <p:sldId id="355" r:id="rId21"/>
    <p:sldId id="356" r:id="rId22"/>
    <p:sldId id="366" r:id="rId23"/>
    <p:sldId id="357" r:id="rId24"/>
    <p:sldId id="358" r:id="rId25"/>
    <p:sldId id="367" r:id="rId26"/>
    <p:sldId id="368" r:id="rId27"/>
    <p:sldId id="332" r:id="rId28"/>
    <p:sldId id="348" r:id="rId29"/>
    <p:sldId id="344" r:id="rId30"/>
    <p:sldId id="363" r:id="rId31"/>
    <p:sldId id="333" r:id="rId32"/>
    <p:sldId id="346" r:id="rId33"/>
    <p:sldId id="334" r:id="rId34"/>
    <p:sldId id="347" r:id="rId35"/>
    <p:sldId id="328" r:id="rId3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0" autoAdjust="0"/>
    <p:restoredTop sz="77712" autoAdjust="0"/>
  </p:normalViewPr>
  <p:slideViewPr>
    <p:cSldViewPr snapToGrid="0">
      <p:cViewPr varScale="1">
        <p:scale>
          <a:sx n="91" d="100"/>
          <a:sy n="91" d="100"/>
        </p:scale>
        <p:origin x="2166"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primer</a:t>
            </a:r>
            <a:r>
              <a:rPr lang="es-ES" baseline="0" dirty="0" smtClean="0"/>
              <a:t> lugar se ha definido la arquitectura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Tanto el dispositivo de acceso como el marcapasos realizan las mismas funciones: extraen datos del paciente, establecen conexiones inalámbricas, necesitan energía para funcionar y muestran información al operador.</a:t>
            </a:r>
          </a:p>
          <a:p>
            <a:endParaRPr lang="es-ES" dirty="0" smtClean="0"/>
          </a:p>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84997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incluye un cargador de baterías </a:t>
            </a:r>
            <a:r>
              <a:rPr lang="es-ES" dirty="0" err="1" smtClean="0"/>
              <a:t>LiPo</a:t>
            </a:r>
            <a:r>
              <a:rPr lang="es-ES" dirty="0" smtClean="0"/>
              <a:t> BQ24090 y un medidor consumo BQ27441 específico para este tipo de baterías,</a:t>
            </a:r>
            <a:r>
              <a:rPr lang="es-ES" baseline="0" dirty="0" smtClean="0"/>
              <a:t> ambos</a:t>
            </a:r>
            <a:r>
              <a:rPr lang="es-ES" dirty="0" smtClean="0"/>
              <a:t> 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lo suficientemente grande para ver con comodidad</a:t>
            </a:r>
            <a:r>
              <a:rPr lang="es-ES" baseline="0" dirty="0" smtClean="0"/>
              <a:t> la señal y manipular el dispositivo.</a:t>
            </a:r>
            <a:r>
              <a:rPr lang="es-ES" dirty="0" smtClean="0"/>
              <a:t> Ésta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A lo largo del desarrollo de las tres versiones se han ido corrigiendo una serie de errores y</a:t>
            </a:r>
            <a:r>
              <a:rPr lang="es-ES" baseline="0" dirty="0" smtClean="0"/>
              <a:t> se ha mejorado el diseño de la PCB y de algunos componentes del circuito para mejorar las características de la señal de salida.</a:t>
            </a:r>
          </a:p>
          <a:p>
            <a:endParaRPr lang="es-ES" baseline="0" dirty="0" smtClean="0"/>
          </a:p>
          <a:p>
            <a:r>
              <a:rPr lang="es-ES" dirty="0" smtClean="0"/>
              <a:t>Las tres se basan en una fuente conmutada aislada de tipo </a:t>
            </a:r>
            <a:r>
              <a:rPr lang="es-ES" dirty="0" err="1" smtClean="0"/>
              <a:t>Flyback</a:t>
            </a:r>
            <a:r>
              <a:rPr lang="es-ES" dirty="0" smtClean="0"/>
              <a:t>, de 5 voltios y 4 </a:t>
            </a:r>
            <a:r>
              <a:rPr lang="es-ES" dirty="0" err="1" smtClean="0"/>
              <a:t>watios</a:t>
            </a:r>
            <a:r>
              <a:rPr lang="es-ES" dirty="0" smtClean="0"/>
              <a:t> de salida. Se ha escogido este tipo de fuente ya que son las más adecuadas para estos</a:t>
            </a:r>
            <a:r>
              <a:rPr lang="es-ES" baseline="0" dirty="0" smtClean="0"/>
              <a:t> niveles tan bajos de potencia.</a:t>
            </a:r>
            <a:r>
              <a:rPr lang="es-ES" dirty="0" smtClean="0"/>
              <a:t> Su 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Este cuenta con un transistor integrado para realizar la conmutación</a:t>
            </a:r>
            <a:r>
              <a:rPr lang="es-ES" baseline="0" dirty="0" smtClean="0"/>
              <a:t> y </a:t>
            </a:r>
            <a:r>
              <a:rPr lang="es-ES" dirty="0" smtClean="0"/>
              <a:t>utiliza una técnica de regulación en primario que controla la tensión de salida a través de un devanado auxiliar del transformador. Este</a:t>
            </a:r>
            <a:r>
              <a:rPr lang="es-ES" baseline="0" dirty="0" smtClean="0"/>
              <a:t> tipo de configuración permite realizar un diseño más compacto y con menos coste. </a:t>
            </a:r>
            <a:r>
              <a:rPr lang="es-ES" dirty="0" smtClean="0"/>
              <a:t>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funciones de inicialización y de configuración del circuito integrado,</a:t>
            </a:r>
            <a:r>
              <a:rPr lang="es-ES" baseline="0" dirty="0" smtClean="0"/>
              <a:t> así como funciones para abstraer las tareas de recepción de datos.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configuración,</a:t>
            </a:r>
            <a:r>
              <a:rPr lang="es-ES" baseline="0" dirty="0" smtClean="0"/>
              <a:t> y de abstracción de la recepción de datos.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288892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67579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297879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han diseñado carcasas de plástico para cada uno de ellos para disponer de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montado un kit compuesto</a:t>
            </a:r>
            <a:r>
              <a:rPr lang="es-ES" baseline="0" dirty="0" smtClean="0"/>
              <a:t> por </a:t>
            </a:r>
            <a:r>
              <a:rPr lang="es-ES" dirty="0" smtClean="0"/>
              <a:t>un dispositivo de acceso, un marcapasos,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ha diseñado y fabricado un prototipo funcional tanto del dispositivo de acceso como del simulador de marcapasos,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32</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33</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34</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35</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 avances médicos están haciendo posible el desarrollo de una gran variedad de dispositivos médicos </a:t>
            </a:r>
            <a:r>
              <a:rPr lang="es-ES" dirty="0" err="1" smtClean="0"/>
              <a:t>implantables</a:t>
            </a:r>
            <a:r>
              <a:rPr lang="es-ES" dirty="0" smtClean="0"/>
              <a:t>. Este tipo de dispositivos</a:t>
            </a:r>
            <a:r>
              <a:rPr lang="es-ES" baseline="0" dirty="0" smtClean="0"/>
              <a:t> son muy útiles ya que permiten aplicar terapias de forma más eficaz y constante a los pacientes.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415276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La</a:t>
            </a:r>
            <a:r>
              <a:rPr lang="es-ES" baseline="0" dirty="0" smtClean="0"/>
              <a:t> comunicación entre ambos debe ser realizada a través de un canal seguro para evitar la manipulación maliciosa del dispositivo, que puede ocasionar daños al paciente.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canal de comunicación seguro debe</a:t>
            </a:r>
            <a:r>
              <a:rPr lang="es-ES" baseline="0" dirty="0" smtClean="0"/>
              <a:t> cumplir</a:t>
            </a:r>
            <a:r>
              <a:rPr lang="es-ES" dirty="0" smtClean="0"/>
              <a:t> dos requisitos esenciales en el acceso a un dispositivo médico </a:t>
            </a:r>
            <a:r>
              <a:rPr lang="es-ES" dirty="0" err="1" smtClean="0"/>
              <a:t>implantable</a:t>
            </a:r>
            <a:r>
              <a:rPr lang="es-ES" dirty="0" smtClean="0"/>
              <a:t>: por un lado, el acceso debe ser lo suficientemente estricto para evitar accesos no autorizados. Por otro lado, debe ofrecer políticas de acceso permisivas durante situaciones de emergencia médica.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593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el dispositivo de acceso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a:t>
            </a:r>
            <a:r>
              <a:rPr lang="es-ES" baseline="0" dirty="0" smtClean="0"/>
              <a:t> objetivos concretos </a:t>
            </a:r>
            <a:r>
              <a:rPr lang="es-ES" dirty="0" smtClean="0"/>
              <a:t>de este proyecto incluyen la fabricación de un dispositivo de acceso</a:t>
            </a:r>
            <a:r>
              <a:rPr lang="es-ES" baseline="0" dirty="0" smtClean="0"/>
              <a:t> y de u</a:t>
            </a:r>
            <a:r>
              <a:rPr lang="es-ES" dirty="0" smtClean="0"/>
              <a:t>n dispositivo que haga las veces de marcapasos. Una fuente de alimentación para recargar sus baterías y una capa de abstracción hardware para facilitar el acceso a los recursos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291584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a:t>
            </a:r>
            <a:r>
              <a:rPr lang="es-ES" sz="1400" dirty="0" err="1" smtClean="0"/>
              <a:t>On</a:t>
            </a:r>
            <a:r>
              <a:rPr lang="es-ES" sz="1400" dirty="0" smtClean="0"/>
              <a:t>/Off</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4143375" cy="3042746"/>
          </a:xfrm>
        </p:spPr>
        <p:txBody>
          <a:bodyPr/>
          <a:lstStyle/>
          <a:p>
            <a:r>
              <a:rPr lang="es-ES" dirty="0" smtClean="0"/>
              <a:t>Front-</a:t>
            </a:r>
            <a:r>
              <a:rPr lang="es-ES" dirty="0" err="1" smtClean="0"/>
              <a:t>end</a:t>
            </a:r>
            <a:r>
              <a:rPr lang="es-ES" dirty="0" smtClean="0"/>
              <a:t> analógico</a:t>
            </a: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ADS1292</a:t>
            </a:r>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SPI y línea de interrupción</a:t>
            </a:r>
          </a:p>
          <a:p>
            <a:pPr lvl="1"/>
            <a:r>
              <a:rPr lang="es-ES" dirty="0"/>
              <a:t>Controlador DMA</a:t>
            </a:r>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p:txBody>
      </p:sp>
      <p:sp>
        <p:nvSpPr>
          <p:cNvPr id="9"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 </a:t>
            </a:r>
            <a:r>
              <a:rPr lang="es-ES" dirty="0" smtClean="0">
                <a:sym typeface="Wingdings" panose="05000000000000000000" pitchFamily="2" charset="2"/>
              </a:rPr>
              <a:t> </a:t>
            </a:r>
            <a:r>
              <a:rPr lang="es-ES" dirty="0" smtClean="0">
                <a:solidFill>
                  <a:schemeClr val="tx2"/>
                </a:solidFill>
              </a:rPr>
              <a:t>Fuel gauge</a:t>
            </a: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t>
            </a:r>
            <a:r>
              <a:rPr lang="es-ES" dirty="0" smtClean="0"/>
              <a:t>BQ27441</a:t>
            </a:r>
            <a:endParaRPr lang="es-ES" dirty="0"/>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I</a:t>
            </a:r>
            <a:r>
              <a:rPr lang="es-ES" baseline="30000" dirty="0" smtClean="0"/>
              <a:t>2</a:t>
            </a:r>
            <a:r>
              <a:rPr lang="es-ES" dirty="0" smtClean="0"/>
              <a:t>C y </a:t>
            </a:r>
            <a:r>
              <a:rPr lang="es-ES" dirty="0"/>
              <a:t>línea de interrupción</a:t>
            </a:r>
          </a:p>
          <a:p>
            <a:pPr lvl="1"/>
            <a:r>
              <a:rPr lang="es-ES" dirty="0"/>
              <a:t>Controlador DMA</a:t>
            </a:r>
          </a:p>
        </p:txBody>
      </p:sp>
    </p:spTree>
    <p:extLst>
      <p:ext uri="{BB962C8B-B14F-4D97-AF65-F5344CB8AC3E}">
        <p14:creationId xmlns:p14="http://schemas.microsoft.com/office/powerpoint/2010/main" val="2149437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Reguladores 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a:t>
            </a:r>
            <a:r>
              <a:rPr lang="es-ES" dirty="0" err="1" smtClean="0">
                <a:sym typeface="Wingdings" panose="05000000000000000000" pitchFamily="2" charset="2"/>
              </a:rPr>
              <a:t>On</a:t>
            </a:r>
            <a:r>
              <a:rPr lang="es-ES" smtClean="0">
                <a:sym typeface="Wingdings" panose="05000000000000000000" pitchFamily="2" charset="2"/>
              </a:rPr>
              <a:t>/Off  </a:t>
            </a:r>
            <a:r>
              <a:rPr lang="es-ES" dirty="0" smtClean="0">
                <a:sym typeface="Wingdings" panose="05000000000000000000" pitchFamily="2" charset="2"/>
              </a:rPr>
              <a:t>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Panel táctil</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SPI y </a:t>
            </a:r>
            <a:r>
              <a:rPr lang="es-ES" dirty="0"/>
              <a:t>línea de </a:t>
            </a:r>
            <a:r>
              <a:rPr lang="es-ES" dirty="0" smtClean="0"/>
              <a:t>interrupción</a:t>
            </a:r>
            <a:endParaRPr lang="es-ES" dirty="0"/>
          </a:p>
        </p:txBody>
      </p:sp>
    </p:spTree>
    <p:extLst>
      <p:ext uri="{BB962C8B-B14F-4D97-AF65-F5344CB8AC3E}">
        <p14:creationId xmlns:p14="http://schemas.microsoft.com/office/powerpoint/2010/main" val="1169168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Pantalla LCD</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Inicialización</a:t>
            </a:r>
            <a:endParaRPr lang="es-ES" dirty="0"/>
          </a:p>
          <a:p>
            <a:pPr lvl="1"/>
            <a:r>
              <a:rPr lang="es-ES" dirty="0"/>
              <a:t>Configuración </a:t>
            </a:r>
            <a:r>
              <a:rPr lang="es-ES" dirty="0" smtClean="0"/>
              <a:t>de parámetros</a:t>
            </a:r>
          </a:p>
          <a:p>
            <a:pPr lvl="1"/>
            <a:r>
              <a:rPr lang="es-ES" dirty="0" smtClean="0"/>
              <a:t>Funciones gráficas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Puerto paralelo</a:t>
            </a:r>
          </a:p>
          <a:p>
            <a:pPr lvl="1"/>
            <a:r>
              <a:rPr lang="es-ES" dirty="0" smtClean="0"/>
              <a:t>Controlador </a:t>
            </a:r>
            <a:r>
              <a:rPr lang="es-ES" dirty="0" smtClean="0"/>
              <a:t>de DMA</a:t>
            </a:r>
            <a:endParaRPr lang="es-ES" dirty="0"/>
          </a:p>
        </p:txBody>
      </p:sp>
    </p:spTree>
    <p:extLst>
      <p:ext uri="{BB962C8B-B14F-4D97-AF65-F5344CB8AC3E}">
        <p14:creationId xmlns:p14="http://schemas.microsoft.com/office/powerpoint/2010/main" val="2284223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a:t>Dispositivo de acceso</a:t>
            </a:r>
            <a:endParaRPr lang="es-ES">
              <a:solidFill>
                <a:schemeClr val="tx2"/>
              </a:solidFill>
            </a:endParaRPr>
          </a:p>
          <a:p>
            <a:r>
              <a:rPr lang="es-ES" smtClean="0"/>
              <a:t>Simulador </a:t>
            </a:r>
            <a:r>
              <a:rPr lang="es-ES" dirty="0" smtClean="0"/>
              <a:t>de marcapasos</a:t>
            </a: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32</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33</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34</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35</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28596" y="1543859"/>
            <a:ext cx="8258204" cy="795621"/>
          </a:xfrm>
        </p:spPr>
        <p:txBody>
          <a:bodyPr>
            <a:normAutofit/>
          </a:bodyPr>
          <a:lstStyle/>
          <a:p>
            <a:pPr marL="0" indent="0" algn="ctr">
              <a:buNone/>
            </a:pPr>
            <a:r>
              <a:rPr lang="es-ES" sz="2400" dirty="0" smtClean="0"/>
              <a:t>Gran variedad de </a:t>
            </a:r>
            <a:r>
              <a:rPr lang="es-ES" sz="2400" dirty="0" smtClean="0">
                <a:solidFill>
                  <a:schemeClr val="tx2"/>
                </a:solidFill>
              </a:rPr>
              <a:t>dispositivos médicos </a:t>
            </a:r>
            <a:r>
              <a:rPr lang="es-ES" sz="2400" dirty="0" err="1" smtClean="0">
                <a:solidFill>
                  <a:schemeClr val="tx2"/>
                </a:solidFill>
              </a:rPr>
              <a:t>implantables</a:t>
            </a:r>
            <a:endParaRPr lang="es-ES" sz="2400" dirty="0">
              <a:solidFill>
                <a:schemeClr val="tx2"/>
              </a:solidFill>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58" y="2199130"/>
            <a:ext cx="2026893" cy="265944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526" y="2199131"/>
            <a:ext cx="2659444" cy="26594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0245" y="2201993"/>
            <a:ext cx="2653721" cy="2653721"/>
          </a:xfrm>
          <a:prstGeom prst="rect">
            <a:avLst/>
          </a:prstGeom>
        </p:spPr>
      </p:pic>
      <p:sp>
        <p:nvSpPr>
          <p:cNvPr id="12" name="Content Placeholder 6"/>
          <p:cNvSpPr txBox="1">
            <a:spLocks/>
          </p:cNvSpPr>
          <p:nvPr/>
        </p:nvSpPr>
        <p:spPr>
          <a:xfrm>
            <a:off x="385762" y="5192105"/>
            <a:ext cx="8258204" cy="646528"/>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000" dirty="0" smtClean="0"/>
              <a:t>Útiles para realizar terapias personalizadas y constantes</a:t>
            </a:r>
            <a:endParaRPr lang="es-ES" sz="2000" dirty="0">
              <a:solidFill>
                <a:schemeClr val="tx2"/>
              </a:solidFill>
            </a:endParaRPr>
          </a:p>
        </p:txBody>
      </p:sp>
    </p:spTree>
    <p:extLst>
      <p:ext uri="{BB962C8B-B14F-4D97-AF65-F5344CB8AC3E}">
        <p14:creationId xmlns:p14="http://schemas.microsoft.com/office/powerpoint/2010/main" val="1512955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242852" y="4185781"/>
            <a:ext cx="4086186" cy="1327460"/>
          </a:xfrm>
        </p:spPr>
        <p:txBody>
          <a:bodyPr anchor="ctr">
            <a:normAutofit/>
          </a:bodyPr>
          <a:lstStyle/>
          <a:p>
            <a:pPr marL="0" indent="0" algn="ctr">
              <a:buNone/>
            </a:pPr>
            <a:r>
              <a:rPr lang="es-ES" sz="2400" dirty="0" smtClean="0"/>
              <a:t>Necesidad de acceder de forma </a:t>
            </a:r>
            <a:r>
              <a:rPr lang="es-ES" sz="2400" dirty="0" smtClean="0">
                <a:solidFill>
                  <a:schemeClr val="tx2"/>
                </a:solidFill>
              </a:rPr>
              <a:t>segura</a:t>
            </a:r>
            <a:r>
              <a:rPr lang="es-ES" sz="2400" dirty="0" smtClean="0"/>
              <a:t> al dispositivo </a:t>
            </a:r>
            <a:endParaRPr lang="es-ES" sz="2400" dirty="0"/>
          </a:p>
        </p:txBody>
      </p:sp>
      <p:sp>
        <p:nvSpPr>
          <p:cNvPr id="9" name="Content Placeholder 11"/>
          <p:cNvSpPr txBox="1">
            <a:spLocks/>
          </p:cNvSpPr>
          <p:nvPr/>
        </p:nvSpPr>
        <p:spPr>
          <a:xfrm>
            <a:off x="2242851" y="1700269"/>
            <a:ext cx="4086186" cy="1406488"/>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cxnSp>
        <p:nvCxnSpPr>
          <p:cNvPr id="6" name="Straight Arrow Connector 5"/>
          <p:cNvCxnSpPr>
            <a:stCxn id="9" idx="2"/>
          </p:cNvCxnSpPr>
          <p:nvPr/>
        </p:nvCxnSpPr>
        <p:spPr>
          <a:xfrm>
            <a:off x="4285944" y="3106757"/>
            <a:ext cx="0" cy="130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0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8" y="1700269"/>
            <a:ext cx="7913446" cy="3408058"/>
          </a:xfrm>
          <a:prstGeom prst="rect">
            <a:avLst/>
          </a:prstGeom>
        </p:spPr>
      </p:pic>
      <p:sp>
        <p:nvSpPr>
          <p:cNvPr id="10" name="Content Placeholder 11"/>
          <p:cNvSpPr txBox="1">
            <a:spLocks/>
          </p:cNvSpPr>
          <p:nvPr/>
        </p:nvSpPr>
        <p:spPr>
          <a:xfrm>
            <a:off x="1939811" y="1700269"/>
            <a:ext cx="4289126" cy="3408058"/>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Acceso restringido durante situaciones normales</a:t>
            </a:r>
          </a:p>
          <a:p>
            <a:pPr marL="0" indent="0" algn="ctr">
              <a:buNone/>
            </a:pPr>
            <a:r>
              <a:rPr lang="es-ES" sz="2400" dirty="0" smtClean="0"/>
              <a:t>+</a:t>
            </a:r>
          </a:p>
          <a:p>
            <a:r>
              <a:rPr lang="es-ES" sz="2400" dirty="0" smtClean="0"/>
              <a:t>Acceso permisivo durante emergencias</a:t>
            </a:r>
          </a:p>
        </p:txBody>
      </p:sp>
    </p:spTree>
    <p:extLst>
      <p:ext uri="{BB962C8B-B14F-4D97-AF65-F5344CB8AC3E}">
        <p14:creationId xmlns:p14="http://schemas.microsoft.com/office/powerpoint/2010/main" val="2735344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de acceso</a:t>
            </a:r>
          </a:p>
          <a:p>
            <a:r>
              <a:rPr lang="es-ES" sz="2400" dirty="0"/>
              <a:t>Simulador de </a:t>
            </a:r>
            <a:r>
              <a:rPr lang="es-ES" sz="2400" dirty="0" smtClean="0"/>
              <a:t>marcapasos</a:t>
            </a:r>
          </a:p>
          <a:p>
            <a:r>
              <a:rPr lang="es-ES" sz="2400" dirty="0" smtClean="0"/>
              <a:t>Fuente de alimentación</a:t>
            </a:r>
          </a:p>
          <a:p>
            <a:r>
              <a:rPr lang="es-ES" sz="2400" dirty="0" smtClean="0"/>
              <a:t>Capa de abstracción hardware</a:t>
            </a:r>
          </a:p>
        </p:txBody>
      </p:sp>
      <p:sp>
        <p:nvSpPr>
          <p:cNvPr id="2" name="Oval 1"/>
          <p:cNvSpPr/>
          <p:nvPr/>
        </p:nvSpPr>
        <p:spPr>
          <a:xfrm>
            <a:off x="5100809" y="2404127"/>
            <a:ext cx="1253473" cy="1253473"/>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11" name="Oval 10"/>
          <p:cNvSpPr/>
          <p:nvPr/>
        </p:nvSpPr>
        <p:spPr>
          <a:xfrm>
            <a:off x="7393891" y="3067027"/>
            <a:ext cx="1353501" cy="1353501"/>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1169</TotalTime>
  <Words>3753</Words>
  <Application>Microsoft Office PowerPoint</Application>
  <PresentationFormat>On-screen Show (4:3)</PresentationFormat>
  <Paragraphs>375</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Dispositivos médicos implantables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Smau</cp:lastModifiedBy>
  <cp:revision>169</cp:revision>
  <dcterms:created xsi:type="dcterms:W3CDTF">2016-09-23T08:43:18Z</dcterms:created>
  <dcterms:modified xsi:type="dcterms:W3CDTF">2016-09-27T23:26:38Z</dcterms:modified>
</cp:coreProperties>
</file>